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72" r:id="rId10"/>
    <p:sldId id="263" r:id="rId11"/>
    <p:sldId id="264" r:id="rId12"/>
    <p:sldId id="277" r:id="rId13"/>
    <p:sldId id="278" r:id="rId14"/>
    <p:sldId id="271" r:id="rId15"/>
    <p:sldId id="273" r:id="rId16"/>
    <p:sldId id="274" r:id="rId17"/>
    <p:sldId id="266" r:id="rId18"/>
    <p:sldId id="267" r:id="rId19"/>
    <p:sldId id="268" r:id="rId20"/>
    <p:sldId id="276" r:id="rId21"/>
    <p:sldId id="279" r:id="rId2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92" autoAdjust="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Человек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Английский</c:v>
                </c:pt>
                <c:pt idx="1">
                  <c:v>Математика</c:v>
                </c:pt>
                <c:pt idx="2">
                  <c:v>Обществознание</c:v>
                </c:pt>
                <c:pt idx="3">
                  <c:v>Физика</c:v>
                </c:pt>
                <c:pt idx="4">
                  <c:v>Химия </c:v>
                </c:pt>
                <c:pt idx="5">
                  <c:v>История </c:v>
                </c:pt>
                <c:pt idx="6">
                  <c:v>Биология</c:v>
                </c:pt>
                <c:pt idx="7">
                  <c:v>Русский</c:v>
                </c:pt>
                <c:pt idx="8">
                  <c:v>ИКТ</c:v>
                </c:pt>
                <c:pt idx="9">
                  <c:v>География</c:v>
                </c:pt>
                <c:pt idx="10">
                  <c:v>Литература 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6</c:v>
                </c:pt>
                <c:pt idx="1">
                  <c:v>166</c:v>
                </c:pt>
                <c:pt idx="2">
                  <c:v>76</c:v>
                </c:pt>
                <c:pt idx="3">
                  <c:v>7</c:v>
                </c:pt>
                <c:pt idx="4">
                  <c:v>4</c:v>
                </c:pt>
                <c:pt idx="5">
                  <c:v>5</c:v>
                </c:pt>
                <c:pt idx="6">
                  <c:v>22</c:v>
                </c:pt>
                <c:pt idx="7">
                  <c:v>166</c:v>
                </c:pt>
                <c:pt idx="8">
                  <c:v>96</c:v>
                </c:pt>
                <c:pt idx="9">
                  <c:v>119</c:v>
                </c:pt>
                <c:pt idx="1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32-4492-B93E-0A85C9442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421104"/>
        <c:axId val="105682032"/>
      </c:barChart>
      <c:catAx>
        <c:axId val="22642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682032"/>
        <c:crosses val="autoZero"/>
        <c:auto val="1"/>
        <c:lblAlgn val="ctr"/>
        <c:lblOffset val="100"/>
        <c:noMultiLvlLbl val="0"/>
      </c:catAx>
      <c:valAx>
        <c:axId val="10568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642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288683825453171E-2"/>
          <c:y val="1.7121184970399547E-2"/>
          <c:w val="0.95071131617454685"/>
          <c:h val="0.731026099223296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человек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Химия</c:v>
                </c:pt>
                <c:pt idx="1">
                  <c:v>География</c:v>
                </c:pt>
                <c:pt idx="2">
                  <c:v>Литература</c:v>
                </c:pt>
                <c:pt idx="3">
                  <c:v>Русский </c:v>
                </c:pt>
                <c:pt idx="4">
                  <c:v>Математика П</c:v>
                </c:pt>
                <c:pt idx="5">
                  <c:v>Математика Б</c:v>
                </c:pt>
                <c:pt idx="6">
                  <c:v>Физика</c:v>
                </c:pt>
                <c:pt idx="7">
                  <c:v>История </c:v>
                </c:pt>
                <c:pt idx="8">
                  <c:v>Общество </c:v>
                </c:pt>
                <c:pt idx="9">
                  <c:v>Биология </c:v>
                </c:pt>
                <c:pt idx="10">
                  <c:v>Английский </c:v>
                </c:pt>
                <c:pt idx="11">
                  <c:v>ИКТ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62</c:v>
                </c:pt>
                <c:pt idx="4">
                  <c:v>23</c:v>
                </c:pt>
                <c:pt idx="5">
                  <c:v>39</c:v>
                </c:pt>
                <c:pt idx="6">
                  <c:v>7</c:v>
                </c:pt>
                <c:pt idx="7">
                  <c:v>13</c:v>
                </c:pt>
                <c:pt idx="8">
                  <c:v>27</c:v>
                </c:pt>
                <c:pt idx="9">
                  <c:v>8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4-48A1-9966-0E8B58ADC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222352"/>
        <c:axId val="292491104"/>
      </c:barChart>
      <c:catAx>
        <c:axId val="22622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2491104"/>
        <c:crosses val="autoZero"/>
        <c:auto val="1"/>
        <c:lblAlgn val="ctr"/>
        <c:lblOffset val="100"/>
        <c:noMultiLvlLbl val="0"/>
      </c:catAx>
      <c:valAx>
        <c:axId val="29249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622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4638042850586337"/>
          <c:y val="3.1444462837132987E-2"/>
          <c:w val="9.7238966807188312E-2"/>
          <c:h val="6.39869911664533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54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934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592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579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1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140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2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25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00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34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224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07547-D254-4069-A7F3-E7DC4437AD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A06E2-98C9-4387-B12F-84C3E1FFA3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09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49037" y="130723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системы образования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93673" y="5763491"/>
            <a:ext cx="19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13 мая 2022 г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47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120" t="19603" r="35412" b="14868"/>
          <a:stretch/>
        </p:blipFill>
        <p:spPr>
          <a:xfrm>
            <a:off x="187974" y="997527"/>
            <a:ext cx="5813304" cy="47105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828800" y="235527"/>
            <a:ext cx="7811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Государственная Итоговая аттестация 2022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5083" t="26799" r="24018" b="12784"/>
          <a:stretch/>
        </p:blipFill>
        <p:spPr>
          <a:xfrm>
            <a:off x="6276108" y="997527"/>
            <a:ext cx="5306292" cy="47105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48269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273" t="21685" r="23167" b="12784"/>
          <a:stretch/>
        </p:blipFill>
        <p:spPr>
          <a:xfrm>
            <a:off x="387928" y="581890"/>
            <a:ext cx="5541386" cy="47936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6681" t="15057" r="27851" b="33049"/>
          <a:stretch/>
        </p:blipFill>
        <p:spPr>
          <a:xfrm>
            <a:off x="5929314" y="581890"/>
            <a:ext cx="5915890" cy="476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93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9064" t="26923" r="28221" b="12696"/>
          <a:stretch/>
        </p:blipFill>
        <p:spPr>
          <a:xfrm>
            <a:off x="600075" y="357187"/>
            <a:ext cx="5557838" cy="56149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8624" t="30664" r="28221" b="22070"/>
          <a:stretch/>
        </p:blipFill>
        <p:spPr>
          <a:xfrm>
            <a:off x="6434137" y="185738"/>
            <a:ext cx="5614988" cy="39719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6318" t="25000" r="27891" b="57227"/>
          <a:stretch/>
        </p:blipFill>
        <p:spPr>
          <a:xfrm>
            <a:off x="6434137" y="4386264"/>
            <a:ext cx="5614988" cy="18716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23330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185" t="23437" r="28001" b="65821"/>
          <a:stretch/>
        </p:blipFill>
        <p:spPr>
          <a:xfrm>
            <a:off x="2328863" y="135733"/>
            <a:ext cx="6840859" cy="9429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8587" t="40429" r="27929" b="29493"/>
          <a:stretch/>
        </p:blipFill>
        <p:spPr>
          <a:xfrm>
            <a:off x="486296" y="1212598"/>
            <a:ext cx="5657851" cy="22002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343" t="22071" r="12884" b="23828"/>
          <a:stretch/>
        </p:blipFill>
        <p:spPr>
          <a:xfrm>
            <a:off x="777241" y="3446346"/>
            <a:ext cx="10173838" cy="34612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147" y="1222394"/>
            <a:ext cx="5505450" cy="15049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2222" y="2693871"/>
            <a:ext cx="566737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8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321347"/>
            <a:ext cx="113745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Приказ Министерства просвещения Российской Федерации и Федеральной службы по надзору в сфере образования и науки от 17 ноября 2021 г. № 834/1479 «Об утверждении единого расписания и продолжительности проведения единого государственного экзамена по каждому учебному предмету, требований к использованию средств обучения и воспитания при его проведении в 2022 году»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6253" y="1521676"/>
            <a:ext cx="117070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Приказ Министерства просвещения Российской Федерации и Федеральной службы по надзору в сфере образования и «Об утверждении единого расписания и продолжительности ГВЭ, ОГЭ, ЕГЭ…»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5925" t="17140" r="30620" b="12405"/>
          <a:stretch/>
        </p:blipFill>
        <p:spPr>
          <a:xfrm>
            <a:off x="332509" y="2292698"/>
            <a:ext cx="6954982" cy="43454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9972" t="14110" r="10176" b="23769"/>
          <a:stretch/>
        </p:blipFill>
        <p:spPr>
          <a:xfrm>
            <a:off x="5112327" y="2957532"/>
            <a:ext cx="6317671" cy="33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01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2909" y="514292"/>
            <a:ext cx="4922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/>
              <a:t>Основной Государственный Экзамен (ОГЭ)</a:t>
            </a:r>
          </a:p>
          <a:p>
            <a:pPr algn="ctr"/>
            <a:r>
              <a:rPr lang="ru-RU" sz="2000" b="1" u="sng" dirty="0" smtClean="0"/>
              <a:t>9класс</a:t>
            </a:r>
            <a:endParaRPr lang="ru-RU" sz="20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651163" y="1482437"/>
            <a:ext cx="107095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Сдают выпускников -166 (1 - ГВЭ)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ППЭ – 4703 Болгарская СОШ №2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Лица, задействованные в ОГЭ:</a:t>
            </a:r>
          </a:p>
          <a:p>
            <a:r>
              <a:rPr lang="ru-RU" dirty="0" smtClean="0"/>
              <a:t>                                      Руководитель ППЭ - Мартынова Е.В</a:t>
            </a:r>
          </a:p>
          <a:p>
            <a:r>
              <a:rPr lang="ru-RU" dirty="0" smtClean="0"/>
              <a:t>                                      Организаторы в аудитории- 29</a:t>
            </a:r>
          </a:p>
          <a:p>
            <a:r>
              <a:rPr lang="ru-RU" dirty="0" smtClean="0"/>
              <a:t>                                      Организаторы вне аудиторий- 14</a:t>
            </a:r>
          </a:p>
          <a:p>
            <a:r>
              <a:rPr lang="ru-RU" dirty="0" smtClean="0"/>
              <a:t>                                      Технические специалисты ОГЭ- 2</a:t>
            </a:r>
          </a:p>
          <a:p>
            <a:r>
              <a:rPr lang="ru-RU" dirty="0" smtClean="0"/>
              <a:t>                                      Технические специалисты и ассистенты на ОГЭ по физике, химии, информатике – 8</a:t>
            </a:r>
          </a:p>
          <a:p>
            <a:r>
              <a:rPr lang="ru-RU" dirty="0" smtClean="0"/>
              <a:t>                                      Медицинская сестра-2</a:t>
            </a:r>
          </a:p>
          <a:p>
            <a:r>
              <a:rPr lang="ru-RU" dirty="0" smtClean="0"/>
              <a:t>                                      Члены ГЭК по контролю – 3</a:t>
            </a:r>
          </a:p>
          <a:p>
            <a:r>
              <a:rPr lang="ru-RU" dirty="0" smtClean="0"/>
              <a:t>                                      Общественные наблюдатели - 6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Количество экзаменов в ППЭ (без пересдачи)-   11 (на 6 дней)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Межмуниципальное планирование – (английский, родной ( татарский) язык)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31505" y="5393240"/>
            <a:ext cx="645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Задействовано -13 аудиторий, Штаб, 36 ноутбуков, 3 сканера.</a:t>
            </a:r>
          </a:p>
          <a:p>
            <a:pPr algn="ctr"/>
            <a:r>
              <a:rPr lang="ru-RU" b="1" dirty="0" smtClean="0"/>
              <a:t>Наблюдение «Офлайн»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36084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7709" y="249381"/>
            <a:ext cx="4922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Основной Государственный Экзамен (ОГЭ)</a:t>
            </a:r>
          </a:p>
          <a:p>
            <a:pPr algn="ctr"/>
            <a:r>
              <a:rPr lang="ru-RU" sz="2000" b="1" dirty="0" smtClean="0"/>
              <a:t>9класс</a:t>
            </a:r>
            <a:endParaRPr lang="ru-RU" sz="2000"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53995309"/>
              </p:ext>
            </p:extLst>
          </p:nvPr>
        </p:nvGraphicFramePr>
        <p:xfrm>
          <a:off x="609599" y="1283640"/>
          <a:ext cx="10543309" cy="5144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13618" y="1098974"/>
            <a:ext cx="5770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Выбор выпускниками 9 класса предметов для сдачи ОГЭ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960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0773" y="190940"/>
            <a:ext cx="11041227" cy="99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ru-RU" sz="2933" b="1" kern="0" dirty="0">
                <a:latin typeface="Arial"/>
                <a:cs typeface="Times New Roman" panose="02020603050405020304" pitchFamily="18" charset="0"/>
              </a:rPr>
              <a:t>Общий перечень веществ, используемых для составления комплектов реактивов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282" y="1374794"/>
            <a:ext cx="5326729" cy="45125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192011" y="2084851"/>
            <a:ext cx="5680392" cy="28148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30627" y="5929705"/>
            <a:ext cx="10455106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>
              <a:defRPr/>
            </a:pPr>
            <a:r>
              <a:rPr lang="ru-RU" sz="2133" kern="0" dirty="0">
                <a:solidFill>
                  <a:prstClr val="black"/>
                </a:solidFill>
                <a:latin typeface="Arial"/>
              </a:rPr>
              <a:t>п. 5.3.6. инструкции, утвержденной приказом МОиН РТ под-273/22 от 21.02.2022</a:t>
            </a:r>
            <a:endParaRPr lang="ru-RU" sz="2133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99890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6036" y="219580"/>
            <a:ext cx="4706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Единый  Государственный Экзамен (ЕГЭ)</a:t>
            </a:r>
          </a:p>
          <a:p>
            <a:pPr algn="ctr"/>
            <a:r>
              <a:rPr lang="ru-RU" sz="2000" b="1" dirty="0" smtClean="0"/>
              <a:t>11класс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60400" y="916496"/>
            <a:ext cx="867410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Сдают - 62 выпускника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ППЭ – 4701 Болгарская СОШ №2</a:t>
            </a:r>
          </a:p>
          <a:p>
            <a:r>
              <a:rPr lang="ru-RU" dirty="0" smtClean="0"/>
              <a:t> </a:t>
            </a: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u="sng" dirty="0" smtClean="0"/>
              <a:t>Лица, задействованные в ЕГЭ:</a:t>
            </a:r>
          </a:p>
          <a:p>
            <a:r>
              <a:rPr lang="ru-RU" dirty="0" smtClean="0"/>
              <a:t>                                       Руководитель ППЭ Савинов И.В.</a:t>
            </a:r>
          </a:p>
          <a:p>
            <a:r>
              <a:rPr lang="ru-RU" dirty="0" smtClean="0"/>
              <a:t>                                       Организаторы в аудитории -13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Организаторы вне аудиторий- </a:t>
            </a:r>
            <a:r>
              <a:rPr lang="ru-RU" dirty="0"/>
              <a:t>8</a:t>
            </a:r>
            <a:endParaRPr lang="ru-RU" dirty="0" smtClean="0"/>
          </a:p>
          <a:p>
            <a:r>
              <a:rPr lang="ru-RU" dirty="0" smtClean="0"/>
              <a:t>                                       Технические специалисты ОГЭ - 2</a:t>
            </a:r>
          </a:p>
          <a:p>
            <a:r>
              <a:rPr lang="ru-RU" dirty="0" smtClean="0"/>
              <a:t>                                       Медицинская сестра- 1</a:t>
            </a:r>
          </a:p>
          <a:p>
            <a:r>
              <a:rPr lang="ru-RU" dirty="0" smtClean="0"/>
              <a:t>                                       Члены ГЭК с </a:t>
            </a:r>
            <a:r>
              <a:rPr lang="ru-RU" dirty="0" err="1" smtClean="0"/>
              <a:t>токеном</a:t>
            </a:r>
            <a:r>
              <a:rPr lang="ru-RU" dirty="0" smtClean="0"/>
              <a:t> - 3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Количество экзаменов в ППЭ ( без пересдачи)- 11 ( на 7 дней)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Межмуниципальное планирование – 2 экзамена ( ИКТ и английский ( устная часть)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Из 29  организаторов  прошли обучение с получением сертификата -  20 человек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0400" y="4605070"/>
            <a:ext cx="1153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Задействовано -6  аудиторий, Штаб, для видеонаблюдения - 14 </a:t>
            </a:r>
            <a:r>
              <a:rPr lang="en-US" b="1" dirty="0" smtClean="0"/>
              <a:t>IP- </a:t>
            </a:r>
            <a:r>
              <a:rPr lang="ru-RU" b="1" dirty="0" smtClean="0"/>
              <a:t>камер,</a:t>
            </a:r>
          </a:p>
          <a:p>
            <a:pPr algn="ctr"/>
            <a:r>
              <a:rPr lang="ru-RU" b="1" dirty="0" smtClean="0"/>
              <a:t>6станций печати ( </a:t>
            </a:r>
            <a:r>
              <a:rPr lang="ru-RU" b="1" dirty="0" err="1" smtClean="0"/>
              <a:t>компьютер+принтер</a:t>
            </a:r>
            <a:r>
              <a:rPr lang="ru-RU" b="1" dirty="0" smtClean="0"/>
              <a:t>) +2 станции резерв </a:t>
            </a:r>
          </a:p>
          <a:p>
            <a:pPr algn="ctr"/>
            <a:r>
              <a:rPr lang="ru-RU" b="1" dirty="0" smtClean="0"/>
              <a:t>6станций сканирования ( </a:t>
            </a:r>
            <a:r>
              <a:rPr lang="ru-RU" b="1" dirty="0" err="1" smtClean="0"/>
              <a:t>компьютер+сканер</a:t>
            </a:r>
            <a:r>
              <a:rPr lang="ru-RU" b="1" dirty="0" smtClean="0"/>
              <a:t>) +2 станции резерв</a:t>
            </a:r>
          </a:p>
          <a:p>
            <a:pPr algn="ctr"/>
            <a:r>
              <a:rPr lang="ru-RU" b="1" dirty="0" smtClean="0"/>
              <a:t>Наблюдение «Онлайн» </a:t>
            </a:r>
          </a:p>
          <a:p>
            <a:pPr algn="ctr"/>
            <a:r>
              <a:rPr lang="ru-RU" b="1" dirty="0" smtClean="0"/>
              <a:t>В штабе -  2 станции ( авторизация, сканирования)  + 2 станции резерв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48471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0618" y="275688"/>
            <a:ext cx="4706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Единый  Государственный Экзамен (ЕГЭ)</a:t>
            </a:r>
          </a:p>
          <a:p>
            <a:pPr algn="ctr"/>
            <a:r>
              <a:rPr lang="ru-RU" sz="2000" b="1" dirty="0" smtClean="0"/>
              <a:t>11класс</a:t>
            </a:r>
            <a:endParaRPr lang="ru-RU" sz="2000" b="1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760952279"/>
              </p:ext>
            </p:extLst>
          </p:nvPr>
        </p:nvGraphicFramePr>
        <p:xfrm>
          <a:off x="977513" y="1825722"/>
          <a:ext cx="10160001" cy="4548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996681" y="1219982"/>
            <a:ext cx="5834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Выбор выпускниками 11 класса предметов для сдачи ЕГЭ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199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аттестация</a:t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(ГИА 2022)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ветер сдул материалы 21.03.202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8387" y="1690688"/>
            <a:ext cx="5977135" cy="45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2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70" y="255876"/>
            <a:ext cx="6675948" cy="53385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98157" y="5835134"/>
            <a:ext cx="3751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https://vk.com/wall-36510627_53587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10400" y="246348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19 мая в 11:00 по московскому времени </a:t>
            </a:r>
            <a:endParaRPr lang="ru-RU" dirty="0" smtClean="0"/>
          </a:p>
          <a:p>
            <a:r>
              <a:rPr lang="ru-RU" dirty="0" smtClean="0"/>
              <a:t>состоится </a:t>
            </a:r>
            <a:r>
              <a:rPr lang="ru-RU" dirty="0"/>
              <a:t>горячая линия с руководителем </a:t>
            </a:r>
            <a:endParaRPr lang="ru-RU" dirty="0" smtClean="0"/>
          </a:p>
          <a:p>
            <a:r>
              <a:rPr lang="ru-RU" dirty="0" err="1" smtClean="0"/>
              <a:t>Рособрнадзора</a:t>
            </a:r>
            <a:r>
              <a:rPr lang="ru-RU" dirty="0" smtClean="0"/>
              <a:t> </a:t>
            </a:r>
            <a:r>
              <a:rPr lang="ru-RU" dirty="0" err="1"/>
              <a:t>Анзором</a:t>
            </a:r>
            <a:r>
              <a:rPr lang="ru-RU" dirty="0"/>
              <a:t> Музаевым 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вопросам государственной итоговой </a:t>
            </a:r>
          </a:p>
          <a:p>
            <a:r>
              <a:rPr lang="ru-RU" dirty="0"/>
              <a:t>а</a:t>
            </a:r>
            <a:r>
              <a:rPr lang="ru-RU" dirty="0" smtClean="0"/>
              <a:t>ттестации в 2022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616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0901" y="120418"/>
            <a:ext cx="9392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Объективность оценочных процедур</a:t>
            </a:r>
            <a:endParaRPr lang="ru-RU" sz="4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25623" y="778822"/>
            <a:ext cx="6722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  <a:latin typeface="Cambria" panose="02040503050406030204" pitchFamily="18" charset="0"/>
              </a:rPr>
              <a:t>Регион – муниципалитет - школа</a:t>
            </a:r>
            <a:endParaRPr lang="ru-RU" sz="3200" b="1" dirty="0">
              <a:solidFill>
                <a:srgbClr val="0000CC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25519" t="22443" r="25819" b="9833"/>
          <a:stretch/>
        </p:blipFill>
        <p:spPr>
          <a:xfrm>
            <a:off x="2525623" y="1585270"/>
            <a:ext cx="6722739" cy="49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68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7292" y="1463389"/>
            <a:ext cx="11041227" cy="738615"/>
          </a:xfrm>
          <a:prstGeom prst="rect">
            <a:avLst/>
          </a:prstGeom>
        </p:spPr>
        <p:txBody>
          <a:bodyPr wrap="square" lIns="121872" tIns="60936" rIns="121872" bIns="60936">
            <a:spAutoFit/>
          </a:bodyPr>
          <a:lstStyle/>
          <a:p>
            <a:pPr algn="ctr" defTabSz="914286">
              <a:defRPr/>
            </a:pP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8500" y="65653"/>
            <a:ext cx="1084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40">
              <a:defRPr/>
            </a:pP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 окончании учебного года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98500" y="628897"/>
            <a:ext cx="11169444" cy="2718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40"/>
            <a:r>
              <a:rPr lang="ru-RU" b="1" dirty="0">
                <a:solidFill>
                  <a:prstClr val="black"/>
                </a:solidFill>
              </a:rPr>
              <a:t>Единые </a:t>
            </a:r>
            <a:r>
              <a:rPr lang="ru-RU" b="1" dirty="0">
                <a:solidFill>
                  <a:srgbClr val="A8246F"/>
                </a:solidFill>
              </a:rPr>
              <a:t>сроки окончания </a:t>
            </a:r>
            <a:r>
              <a:rPr lang="ru-RU" b="1" dirty="0">
                <a:solidFill>
                  <a:prstClr val="black"/>
                </a:solidFill>
              </a:rPr>
              <a:t>учебных занятий в 2021/2022 учебном году:</a:t>
            </a:r>
          </a:p>
          <a:p>
            <a:pPr algn="ctr" defTabSz="1219140"/>
            <a:r>
              <a:rPr lang="ru-RU" b="1" dirty="0">
                <a:solidFill>
                  <a:srgbClr val="A8246F"/>
                </a:solidFill>
              </a:rPr>
              <a:t>не ранее 14 мая </a:t>
            </a:r>
            <a:r>
              <a:rPr lang="ru-RU" b="1" dirty="0" smtClean="0">
                <a:solidFill>
                  <a:prstClr val="black"/>
                </a:solidFill>
              </a:rPr>
              <a:t>– </a:t>
            </a:r>
            <a:r>
              <a:rPr lang="ru-RU" dirty="0" smtClean="0">
                <a:solidFill>
                  <a:prstClr val="black"/>
                </a:solidFill>
              </a:rPr>
              <a:t>выпускники 9 классов которых </a:t>
            </a:r>
            <a:r>
              <a:rPr lang="ru-RU" dirty="0">
                <a:solidFill>
                  <a:prstClr val="black"/>
                </a:solidFill>
              </a:rPr>
              <a:t>выбрали в </a:t>
            </a:r>
            <a:r>
              <a:rPr lang="ru-RU" dirty="0" smtClean="0">
                <a:solidFill>
                  <a:prstClr val="black"/>
                </a:solidFill>
              </a:rPr>
              <a:t>качестве </a:t>
            </a:r>
            <a:r>
              <a:rPr lang="ru-RU" dirty="0">
                <a:solidFill>
                  <a:prstClr val="black"/>
                </a:solidFill>
              </a:rPr>
              <a:t>экзамена по выбору экзамен по родному языку</a:t>
            </a:r>
          </a:p>
          <a:p>
            <a:pPr algn="ctr" defTabSz="1219140">
              <a:spcAft>
                <a:spcPts val="800"/>
              </a:spcAft>
            </a:pPr>
            <a:r>
              <a:rPr lang="ru-RU" b="1" dirty="0">
                <a:solidFill>
                  <a:srgbClr val="A8246F"/>
                </a:solidFill>
              </a:rPr>
              <a:t>не ранее 18 мая </a:t>
            </a:r>
            <a:r>
              <a:rPr lang="ru-RU" b="1" dirty="0">
                <a:solidFill>
                  <a:prstClr val="black"/>
                </a:solidFill>
              </a:rPr>
              <a:t>– </a:t>
            </a:r>
            <a:r>
              <a:rPr lang="ru-RU" b="1" dirty="0" smtClean="0">
                <a:solidFill>
                  <a:prstClr val="black"/>
                </a:solidFill>
              </a:rPr>
              <a:t>в 9 классах,</a:t>
            </a:r>
            <a:endParaRPr lang="ru-RU" dirty="0">
              <a:solidFill>
                <a:prstClr val="black"/>
              </a:solidFill>
            </a:endParaRPr>
          </a:p>
          <a:p>
            <a:pPr algn="ctr" defTabSz="1219140">
              <a:spcAft>
                <a:spcPts val="800"/>
              </a:spcAft>
            </a:pPr>
            <a:r>
              <a:rPr lang="ru-RU" b="1" dirty="0">
                <a:solidFill>
                  <a:srgbClr val="A8246F"/>
                </a:solidFill>
              </a:rPr>
              <a:t>не ранее 24 мая </a:t>
            </a:r>
            <a:r>
              <a:rPr lang="ru-RU" b="1" dirty="0">
                <a:solidFill>
                  <a:prstClr val="black"/>
                </a:solidFill>
              </a:rPr>
              <a:t>– в </a:t>
            </a:r>
            <a:r>
              <a:rPr lang="ru-RU" b="1" dirty="0" smtClean="0">
                <a:solidFill>
                  <a:prstClr val="black"/>
                </a:solidFill>
              </a:rPr>
              <a:t>11 классах</a:t>
            </a:r>
            <a:r>
              <a:rPr lang="ru-RU" b="1" dirty="0">
                <a:solidFill>
                  <a:prstClr val="black"/>
                </a:solidFill>
              </a:rPr>
              <a:t>;</a:t>
            </a:r>
          </a:p>
          <a:p>
            <a:pPr algn="ctr" defTabSz="1219140">
              <a:spcAft>
                <a:spcPts val="800"/>
              </a:spcAft>
            </a:pPr>
            <a:r>
              <a:rPr lang="ru-RU" b="1" dirty="0">
                <a:solidFill>
                  <a:srgbClr val="A8246F"/>
                </a:solidFill>
              </a:rPr>
              <a:t>в соответствии с календарным учебным графиком образовательной организации </a:t>
            </a:r>
            <a:r>
              <a:rPr lang="ru-RU" b="1" dirty="0" smtClean="0">
                <a:solidFill>
                  <a:prstClr val="black"/>
                </a:solidFill>
              </a:rPr>
              <a:t>– в 1- 8 </a:t>
            </a:r>
            <a:r>
              <a:rPr lang="ru-RU" b="1" dirty="0">
                <a:solidFill>
                  <a:prstClr val="black"/>
                </a:solidFill>
              </a:rPr>
              <a:t>и </a:t>
            </a:r>
            <a:r>
              <a:rPr lang="ru-RU" b="1" dirty="0" smtClean="0">
                <a:solidFill>
                  <a:prstClr val="black"/>
                </a:solidFill>
              </a:rPr>
              <a:t>10 классах</a:t>
            </a:r>
            <a:r>
              <a:rPr lang="ru-RU" b="1" dirty="0">
                <a:solidFill>
                  <a:prstClr val="black"/>
                </a:solidFill>
              </a:rPr>
              <a:t>.</a:t>
            </a:r>
          </a:p>
          <a:p>
            <a:pPr algn="ctr" defTabSz="1219140">
              <a:spcAft>
                <a:spcPts val="800"/>
              </a:spcAft>
            </a:pPr>
            <a:r>
              <a:rPr lang="ru-RU" b="1" dirty="0">
                <a:solidFill>
                  <a:srgbClr val="A8246F"/>
                </a:solidFill>
              </a:rPr>
              <a:t>«Последний звонок» - 24 мая 2022 года.</a:t>
            </a:r>
          </a:p>
          <a:p>
            <a:pPr algn="ctr" defTabSz="1219140">
              <a:spcAft>
                <a:spcPts val="800"/>
              </a:spcAft>
            </a:pPr>
            <a:r>
              <a:rPr lang="ru-RU" b="1" dirty="0" smtClean="0">
                <a:solidFill>
                  <a:srgbClr val="A8246F"/>
                </a:solidFill>
              </a:rPr>
              <a:t>Выпускной вечер - 25 </a:t>
            </a:r>
            <a:r>
              <a:rPr lang="ru-RU" b="1" dirty="0">
                <a:solidFill>
                  <a:srgbClr val="A8246F"/>
                </a:solidFill>
              </a:rPr>
              <a:t>июня 2022 года</a:t>
            </a:r>
            <a:r>
              <a:rPr lang="ru-RU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9347200" y="25629"/>
            <a:ext cx="28448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ru-RU"/>
            </a:defPPr>
            <a:lvl1pPr marL="0" algn="r" defTabSz="6858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ru-RU" sz="16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4190" t="6566" r="5026" b="16632"/>
          <a:stretch/>
        </p:blipFill>
        <p:spPr>
          <a:xfrm>
            <a:off x="2078182" y="3387615"/>
            <a:ext cx="8324272" cy="322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40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436" t="1689" r="2741" b="7299"/>
          <a:stretch/>
        </p:blipFill>
        <p:spPr>
          <a:xfrm>
            <a:off x="429491" y="207818"/>
            <a:ext cx="11180618" cy="606829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7740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1018" y="33497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Результаты диагностического </a:t>
            </a:r>
            <a:r>
              <a:rPr lang="ru-RU" b="1" dirty="0" smtClean="0"/>
              <a:t>тестирования </a:t>
            </a:r>
            <a:r>
              <a:rPr lang="ru-RU" b="1" dirty="0"/>
              <a:t>для оценки      формирования	</a:t>
            </a:r>
            <a:r>
              <a:rPr lang="ru-RU" b="1" dirty="0" smtClean="0"/>
              <a:t>функциональной  </a:t>
            </a:r>
            <a:r>
              <a:rPr lang="ru-RU" b="1" dirty="0"/>
              <a:t>грамотности обучающихся 6 классов общеобразовательных </a:t>
            </a:r>
            <a:r>
              <a:rPr lang="ru-RU" b="1" dirty="0" smtClean="0"/>
              <a:t>организаций Спасского района</a:t>
            </a:r>
          </a:p>
          <a:p>
            <a:pPr algn="ctr"/>
            <a:r>
              <a:rPr lang="ru-RU" b="1" dirty="0" smtClean="0"/>
              <a:t>( 8 школ района, 100 обучающихся района)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19549"/>
              </p:ext>
            </p:extLst>
          </p:nvPr>
        </p:nvGraphicFramePr>
        <p:xfrm>
          <a:off x="775854" y="1812300"/>
          <a:ext cx="9448800" cy="46828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9216">
                  <a:extLst>
                    <a:ext uri="{9D8B030D-6E8A-4147-A177-3AD203B41FA5}">
                      <a16:colId xmlns:a16="http://schemas.microsoft.com/office/drawing/2014/main" val="3390790598"/>
                    </a:ext>
                  </a:extLst>
                </a:gridCol>
                <a:gridCol w="714659">
                  <a:extLst>
                    <a:ext uri="{9D8B030D-6E8A-4147-A177-3AD203B41FA5}">
                      <a16:colId xmlns:a16="http://schemas.microsoft.com/office/drawing/2014/main" val="4034701346"/>
                    </a:ext>
                  </a:extLst>
                </a:gridCol>
                <a:gridCol w="992438">
                  <a:extLst>
                    <a:ext uri="{9D8B030D-6E8A-4147-A177-3AD203B41FA5}">
                      <a16:colId xmlns:a16="http://schemas.microsoft.com/office/drawing/2014/main" val="3884340505"/>
                    </a:ext>
                  </a:extLst>
                </a:gridCol>
                <a:gridCol w="847958">
                  <a:extLst>
                    <a:ext uri="{9D8B030D-6E8A-4147-A177-3AD203B41FA5}">
                      <a16:colId xmlns:a16="http://schemas.microsoft.com/office/drawing/2014/main" val="2484624764"/>
                    </a:ext>
                  </a:extLst>
                </a:gridCol>
                <a:gridCol w="1155838">
                  <a:extLst>
                    <a:ext uri="{9D8B030D-6E8A-4147-A177-3AD203B41FA5}">
                      <a16:colId xmlns:a16="http://schemas.microsoft.com/office/drawing/2014/main" val="3010857105"/>
                    </a:ext>
                  </a:extLst>
                </a:gridCol>
                <a:gridCol w="1042318">
                  <a:extLst>
                    <a:ext uri="{9D8B030D-6E8A-4147-A177-3AD203B41FA5}">
                      <a16:colId xmlns:a16="http://schemas.microsoft.com/office/drawing/2014/main" val="98167458"/>
                    </a:ext>
                  </a:extLst>
                </a:gridCol>
                <a:gridCol w="915898">
                  <a:extLst>
                    <a:ext uri="{9D8B030D-6E8A-4147-A177-3AD203B41FA5}">
                      <a16:colId xmlns:a16="http://schemas.microsoft.com/office/drawing/2014/main" val="2252174316"/>
                    </a:ext>
                  </a:extLst>
                </a:gridCol>
                <a:gridCol w="1103378">
                  <a:extLst>
                    <a:ext uri="{9D8B030D-6E8A-4147-A177-3AD203B41FA5}">
                      <a16:colId xmlns:a16="http://schemas.microsoft.com/office/drawing/2014/main" val="2878510425"/>
                    </a:ext>
                  </a:extLst>
                </a:gridCol>
                <a:gridCol w="847097">
                  <a:extLst>
                    <a:ext uri="{9D8B030D-6E8A-4147-A177-3AD203B41FA5}">
                      <a16:colId xmlns:a16="http://schemas.microsoft.com/office/drawing/2014/main" val="1161204334"/>
                    </a:ext>
                  </a:extLst>
                </a:gridCol>
              </a:tblGrid>
              <a:tr h="1331764">
                <a:tc>
                  <a:txBody>
                    <a:bodyPr/>
                    <a:lstStyle/>
                    <a:p>
                      <a:pPr indent="857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Наименование ОО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Общий балл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% учащихся, достигших базового уровня ФГ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Глобальные компетенции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Естественно-научная грамотность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Креативное мышление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Математическая грамотность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Финансовая грамотность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Читательская грамотность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0400999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Антоновская СОШ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5991112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Болгарская СОШ № 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4337558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Иске Рязяпская СОШ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23124012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Кадетская ШИ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94369105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Кимовская СОШ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73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48917797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Полянская СОШ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100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17978451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Санаторная ШИ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91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32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32547147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Трехозерская СОШ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67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86396665"/>
                  </a:ext>
                </a:extLst>
              </a:tr>
              <a:tr h="313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В среднем по району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29,9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83,0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27,5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23,8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30,4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14,6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44,5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34,5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71986652"/>
                  </a:ext>
                </a:extLst>
              </a:tr>
              <a:tr h="525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В среднем по региону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28335155"/>
                  </a:ext>
                </a:extLst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5361711" y="5666509"/>
            <a:ext cx="761999" cy="8535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412183" y="5666509"/>
            <a:ext cx="761999" cy="8784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393382" y="5666510"/>
            <a:ext cx="831272" cy="878444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252" y="5623858"/>
            <a:ext cx="841321" cy="92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84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82" y="237387"/>
            <a:ext cx="10501721" cy="6135704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034145" y="1191491"/>
            <a:ext cx="2452256" cy="37545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118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353580"/>
              </p:ext>
            </p:extLst>
          </p:nvPr>
        </p:nvGraphicFramePr>
        <p:xfrm>
          <a:off x="1011382" y="1177635"/>
          <a:ext cx="10127672" cy="51538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7292">
                  <a:extLst>
                    <a:ext uri="{9D8B030D-6E8A-4147-A177-3AD203B41FA5}">
                      <a16:colId xmlns:a16="http://schemas.microsoft.com/office/drawing/2014/main" val="314647132"/>
                    </a:ext>
                  </a:extLst>
                </a:gridCol>
                <a:gridCol w="1054758">
                  <a:extLst>
                    <a:ext uri="{9D8B030D-6E8A-4147-A177-3AD203B41FA5}">
                      <a16:colId xmlns:a16="http://schemas.microsoft.com/office/drawing/2014/main" val="2150116775"/>
                    </a:ext>
                  </a:extLst>
                </a:gridCol>
                <a:gridCol w="899673">
                  <a:extLst>
                    <a:ext uri="{9D8B030D-6E8A-4147-A177-3AD203B41FA5}">
                      <a16:colId xmlns:a16="http://schemas.microsoft.com/office/drawing/2014/main" val="2811746870"/>
                    </a:ext>
                  </a:extLst>
                </a:gridCol>
                <a:gridCol w="900580">
                  <a:extLst>
                    <a:ext uri="{9D8B030D-6E8A-4147-A177-3AD203B41FA5}">
                      <a16:colId xmlns:a16="http://schemas.microsoft.com/office/drawing/2014/main" val="1736518602"/>
                    </a:ext>
                  </a:extLst>
                </a:gridCol>
                <a:gridCol w="770890">
                  <a:extLst>
                    <a:ext uri="{9D8B030D-6E8A-4147-A177-3AD203B41FA5}">
                      <a16:colId xmlns:a16="http://schemas.microsoft.com/office/drawing/2014/main" val="3978034559"/>
                    </a:ext>
                  </a:extLst>
                </a:gridCol>
                <a:gridCol w="899673">
                  <a:extLst>
                    <a:ext uri="{9D8B030D-6E8A-4147-A177-3AD203B41FA5}">
                      <a16:colId xmlns:a16="http://schemas.microsoft.com/office/drawing/2014/main" val="1185644476"/>
                    </a:ext>
                  </a:extLst>
                </a:gridCol>
                <a:gridCol w="771796">
                  <a:extLst>
                    <a:ext uri="{9D8B030D-6E8A-4147-A177-3AD203B41FA5}">
                      <a16:colId xmlns:a16="http://schemas.microsoft.com/office/drawing/2014/main" val="3880705311"/>
                    </a:ext>
                  </a:extLst>
                </a:gridCol>
                <a:gridCol w="899673">
                  <a:extLst>
                    <a:ext uri="{9D8B030D-6E8A-4147-A177-3AD203B41FA5}">
                      <a16:colId xmlns:a16="http://schemas.microsoft.com/office/drawing/2014/main" val="3650125735"/>
                    </a:ext>
                  </a:extLst>
                </a:gridCol>
                <a:gridCol w="771796">
                  <a:extLst>
                    <a:ext uri="{9D8B030D-6E8A-4147-A177-3AD203B41FA5}">
                      <a16:colId xmlns:a16="http://schemas.microsoft.com/office/drawing/2014/main" val="473634101"/>
                    </a:ext>
                  </a:extLst>
                </a:gridCol>
                <a:gridCol w="770890">
                  <a:extLst>
                    <a:ext uri="{9D8B030D-6E8A-4147-A177-3AD203B41FA5}">
                      <a16:colId xmlns:a16="http://schemas.microsoft.com/office/drawing/2014/main" val="3548692588"/>
                    </a:ext>
                  </a:extLst>
                </a:gridCol>
                <a:gridCol w="870651">
                  <a:extLst>
                    <a:ext uri="{9D8B030D-6E8A-4147-A177-3AD203B41FA5}">
                      <a16:colId xmlns:a16="http://schemas.microsoft.com/office/drawing/2014/main" val="286435489"/>
                    </a:ext>
                  </a:extLst>
                </a:gridCol>
              </a:tblGrid>
              <a:tr h="17487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Уровень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Антоновская СОШ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Болгарская СОШ № 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Иске </a:t>
                      </a:r>
                      <a:r>
                        <a:rPr lang="ru-RU" sz="1600" dirty="0" err="1">
                          <a:effectLst/>
                        </a:rPr>
                        <a:t>Рязяпская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СОШ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Кадетская </a:t>
                      </a:r>
                      <a:r>
                        <a:rPr lang="ru-RU" sz="1600" dirty="0" smtClean="0">
                          <a:effectLst/>
                        </a:rPr>
                        <a:t>ШИ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Кимовская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СОШ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Полянская </a:t>
                      </a:r>
                      <a:r>
                        <a:rPr lang="ru-RU" sz="1600" dirty="0" smtClean="0">
                          <a:effectLst/>
                        </a:rPr>
                        <a:t>СОШ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Санаторная </a:t>
                      </a:r>
                      <a:r>
                        <a:rPr lang="ru-RU" sz="1600" dirty="0" smtClean="0">
                          <a:effectLst/>
                        </a:rPr>
                        <a:t>ШИ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Трехозерская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СОШ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район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регион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5026773"/>
                  </a:ext>
                </a:extLst>
              </a:tr>
              <a:tr h="10735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Недостаточный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16,25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2958472"/>
                  </a:ext>
                </a:extLst>
              </a:tr>
              <a:tr h="5829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Низкий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56,25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62081683"/>
                  </a:ext>
                </a:extLst>
              </a:tr>
              <a:tr h="5829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Средний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26,5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77369715"/>
                  </a:ext>
                </a:extLst>
              </a:tr>
              <a:tr h="5829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Повышенный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26625910"/>
                  </a:ext>
                </a:extLst>
              </a:tr>
              <a:tr h="5829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Высокий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80962860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4585855" y="3532909"/>
            <a:ext cx="568036" cy="56803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148946" y="3532909"/>
            <a:ext cx="568036" cy="56803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486399" y="4939145"/>
            <a:ext cx="471055" cy="49876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782292" y="4939145"/>
            <a:ext cx="568036" cy="56803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518072" y="4100945"/>
            <a:ext cx="1468582" cy="13369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269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235" y="655628"/>
            <a:ext cx="1180407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1. Информировать участников ГИА: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/>
              <a:t>О порядке (о процедуре проведения ГИА)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/>
              <a:t>О дате,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/>
              <a:t>О месте проведения,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/>
              <a:t>О  результатах ГИА ( где получить и сроки)</a:t>
            </a:r>
          </a:p>
          <a:p>
            <a:pPr algn="r"/>
            <a:r>
              <a:rPr lang="ru-RU" sz="2000" i="1" u="sng" dirty="0" smtClean="0"/>
              <a:t>(срок исполнения: до 19 мая)</a:t>
            </a:r>
          </a:p>
          <a:p>
            <a:r>
              <a:rPr lang="ru-RU" sz="2000" b="1" dirty="0" smtClean="0"/>
              <a:t>2. Обеспечить контроль за: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/>
              <a:t>Доставкой участников ГИА в ППЭ в сопровождении уполномоченных приказом директора лиц,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/>
              <a:t>За изучением доведением  инструкций до всех работников ППЭ  (распечатать методические </a:t>
            </a:r>
          </a:p>
          <a:p>
            <a:r>
              <a:rPr lang="ru-RU" sz="2000" dirty="0" smtClean="0"/>
              <a:t>рекомендации в части, касающихся привлекаемых лиц и раздать под подпись)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/>
              <a:t>За направлением лиц, задействованных в проведении ГИА  в ППЭ в срок</a:t>
            </a:r>
          </a:p>
          <a:p>
            <a:pPr algn="r"/>
            <a:r>
              <a:rPr lang="ru-RU" sz="2000" i="1" u="sng" dirty="0" smtClean="0"/>
              <a:t>(срок исполнения: в течение экзаменов, срок исполнения  по п.2 – до 23 мая</a:t>
            </a:r>
            <a:r>
              <a:rPr lang="ru-RU" sz="2000" u="sng" dirty="0" smtClean="0"/>
              <a:t>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800" dirty="0"/>
          </a:p>
          <a:p>
            <a:r>
              <a:rPr lang="ru-RU" sz="2000" b="1" dirty="0" smtClean="0"/>
              <a:t>3.</a:t>
            </a:r>
            <a:r>
              <a:rPr lang="ru-RU" sz="2000" dirty="0" smtClean="0"/>
              <a:t> </a:t>
            </a:r>
            <a:r>
              <a:rPr lang="ru-RU" sz="2000" b="1" dirty="0" smtClean="0"/>
              <a:t>Обеспечить</a:t>
            </a:r>
            <a:r>
              <a:rPr lang="ru-RU" sz="2000" dirty="0" smtClean="0"/>
              <a:t> своевременное завершение учебного года и правильно оформить документы.</a:t>
            </a:r>
          </a:p>
          <a:p>
            <a:pPr algn="r"/>
            <a:r>
              <a:rPr lang="ru-RU" sz="2000" i="1" u="sng" dirty="0" smtClean="0"/>
              <a:t>(Срок оформления документов: до 31 мая) </a:t>
            </a:r>
          </a:p>
          <a:p>
            <a:r>
              <a:rPr lang="ru-RU" sz="2000" b="1" dirty="0" smtClean="0"/>
              <a:t>4</a:t>
            </a:r>
            <a:r>
              <a:rPr lang="ru-RU" sz="2000" dirty="0" smtClean="0"/>
              <a:t>. </a:t>
            </a:r>
            <a:r>
              <a:rPr lang="ru-RU" sz="2000" b="1" dirty="0" smtClean="0"/>
              <a:t>Обеспечить</a:t>
            </a:r>
            <a:r>
              <a:rPr lang="ru-RU" sz="2000" dirty="0" smtClean="0"/>
              <a:t> правильное оформление аттестатов и в течении трёх дней  после выдачи аттестатов</a:t>
            </a:r>
          </a:p>
          <a:p>
            <a:r>
              <a:rPr lang="ru-RU" sz="2000" dirty="0" smtClean="0"/>
              <a:t> – занести в систему ФИС ФРДО. </a:t>
            </a:r>
          </a:p>
          <a:p>
            <a:pPr algn="r"/>
            <a:r>
              <a:rPr lang="ru-RU" sz="2000" i="1" dirty="0" smtClean="0"/>
              <a:t>(Срок исполнения:  по мере сдачи экзаменов, поэтапно)</a:t>
            </a:r>
          </a:p>
          <a:p>
            <a:pPr algn="r"/>
            <a:endParaRPr lang="ru-RU" sz="2000" i="1" dirty="0"/>
          </a:p>
          <a:p>
            <a:pPr algn="r"/>
            <a:endParaRPr lang="ru-RU" sz="2000" i="1" dirty="0" smtClean="0"/>
          </a:p>
          <a:p>
            <a:pPr algn="r"/>
            <a:endParaRPr lang="ru-RU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87926" y="193963"/>
            <a:ext cx="2267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/>
              <a:t>Рекомендации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589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0327" y="1277449"/>
            <a:ext cx="110559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b="1" dirty="0"/>
              <a:t>5</a:t>
            </a:r>
            <a:r>
              <a:rPr lang="ru-RU" dirty="0" smtClean="0"/>
              <a:t>. </a:t>
            </a:r>
            <a:r>
              <a:rPr lang="ru-RU" b="1" dirty="0" smtClean="0"/>
              <a:t>Проанализировать </a:t>
            </a:r>
            <a:r>
              <a:rPr lang="ru-RU" b="1" dirty="0"/>
              <a:t>результаты  </a:t>
            </a:r>
            <a:r>
              <a:rPr lang="ru-RU" dirty="0"/>
              <a:t>диагностического тестирования  по оценке   формирования функциональной</a:t>
            </a:r>
          </a:p>
          <a:p>
            <a:r>
              <a:rPr lang="ru-RU" dirty="0"/>
              <a:t>  грамотности обучающихся 6 классов общеобразовательных</a:t>
            </a:r>
            <a:r>
              <a:rPr lang="ru-RU" dirty="0" smtClean="0"/>
              <a:t>.</a:t>
            </a:r>
          </a:p>
          <a:p>
            <a:pPr algn="r"/>
            <a:r>
              <a:rPr lang="ru-RU" i="1" u="sng" dirty="0" smtClean="0"/>
              <a:t>(срок исполнения: до 20 мая 2022 года)</a:t>
            </a:r>
            <a:endParaRPr lang="ru-RU" i="1" u="sng" dirty="0"/>
          </a:p>
          <a:p>
            <a:r>
              <a:rPr lang="ru-RU" b="1" dirty="0" smtClean="0"/>
              <a:t>6. Взять </a:t>
            </a:r>
            <a:r>
              <a:rPr lang="ru-RU" b="1" dirty="0"/>
              <a:t>на ежедневный контроль  </a:t>
            </a:r>
            <a:r>
              <a:rPr lang="ru-RU" dirty="0" smtClean="0"/>
              <a:t>работу по приёму заявлений  </a:t>
            </a:r>
            <a:r>
              <a:rPr lang="ru-RU" dirty="0"/>
              <a:t>в школу на портале ППГМУ ( открывать, </a:t>
            </a:r>
            <a:r>
              <a:rPr lang="ru-RU" dirty="0" smtClean="0"/>
              <a:t>регистрировать  </a:t>
            </a:r>
            <a:r>
              <a:rPr lang="ru-RU" dirty="0"/>
              <a:t>и рассматривать заявления</a:t>
            </a:r>
            <a:r>
              <a:rPr lang="ru-RU" dirty="0" smtClean="0"/>
              <a:t>).</a:t>
            </a:r>
          </a:p>
          <a:p>
            <a:pPr algn="r"/>
            <a:r>
              <a:rPr lang="ru-RU" i="1" u="sng" dirty="0" smtClean="0"/>
              <a:t>(срок исполнения:  ежедневно)</a:t>
            </a:r>
            <a:endParaRPr lang="ru-RU" i="1" u="sng" dirty="0"/>
          </a:p>
          <a:p>
            <a:r>
              <a:rPr lang="ru-RU" b="1" dirty="0" smtClean="0"/>
              <a:t>7. В срок до 25 мая  обеспечить </a:t>
            </a:r>
            <a:r>
              <a:rPr lang="ru-RU" dirty="0" smtClean="0"/>
              <a:t>100% регистрацию и прохождение анкеты учеников 5-7 классов школ </a:t>
            </a:r>
          </a:p>
          <a:p>
            <a:r>
              <a:rPr lang="ru-RU" dirty="0" smtClean="0"/>
              <a:t>Точек Роста 2019,2020, 2021 и 2022 для участия в проекте по предпринимательству (</a:t>
            </a:r>
            <a:r>
              <a:rPr lang="ru-RU" dirty="0" err="1" smtClean="0"/>
              <a:t>Алабуга</a:t>
            </a:r>
            <a:r>
              <a:rPr lang="ru-RU" dirty="0" smtClean="0"/>
              <a:t>)</a:t>
            </a:r>
          </a:p>
          <a:p>
            <a:pPr algn="r"/>
            <a:r>
              <a:rPr lang="ru-RU" i="1" u="sng" dirty="0" smtClean="0"/>
              <a:t>(срок исполнения: ДО 25 мая)</a:t>
            </a:r>
            <a:endParaRPr lang="ru-RU" i="1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1273" y="528843"/>
            <a:ext cx="22894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/>
              <a:t>Рекомендации:</a:t>
            </a:r>
          </a:p>
        </p:txBody>
      </p:sp>
    </p:spTree>
    <p:extLst>
      <p:ext uri="{BB962C8B-B14F-4D97-AF65-F5344CB8AC3E}">
        <p14:creationId xmlns:p14="http://schemas.microsoft.com/office/powerpoint/2010/main" val="37377149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1014</Words>
  <Application>Microsoft Office PowerPoint</Application>
  <PresentationFormat>Широкоэкранный</PresentationFormat>
  <Paragraphs>264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Times New Roman</vt:lpstr>
      <vt:lpstr>Wingdings</vt:lpstr>
      <vt:lpstr>Тема Office</vt:lpstr>
      <vt:lpstr>Актуальные вопросы системы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Государственная итоговая аттестация (ГИА 2022)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office 2007 rus ent: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Zam</dc:creator>
  <cp:lastModifiedBy>Zam</cp:lastModifiedBy>
  <cp:revision>42</cp:revision>
  <cp:lastPrinted>2022-05-13T07:03:29Z</cp:lastPrinted>
  <dcterms:created xsi:type="dcterms:W3CDTF">2022-04-28T03:54:01Z</dcterms:created>
  <dcterms:modified xsi:type="dcterms:W3CDTF">2022-05-13T12:09:50Z</dcterms:modified>
</cp:coreProperties>
</file>